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Karla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rla-regular.fntdata"/><Relationship Id="rId22" Type="http://schemas.openxmlformats.org/officeDocument/2006/relationships/font" Target="fonts/Karla-italic.fntdata"/><Relationship Id="rId21" Type="http://schemas.openxmlformats.org/officeDocument/2006/relationships/font" Target="fonts/Karla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Karla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7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00.png>
</file>

<file path=ppt/media/image01.png>
</file>

<file path=ppt/media/image02.gif>
</file>

<file path=ppt/media/image03.png>
</file>

<file path=ppt/media/image04.png>
</file>

<file path=ppt/media/image05.gif>
</file>

<file path=ppt/media/image0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mmons.wikimedia.org/wiki/File:Android_robot.png" TargetMode="External"/><Relationship Id="rId3" Type="http://schemas.openxmlformats.org/officeDocument/2006/relationships/hyperlink" Target="https://creativecommons.org/licenses/by/3.0/deed.en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Images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Android: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https://commons.wikimedia.org/wiki/File:Android_robot.png</a:t>
            </a:r>
            <a:r>
              <a:rPr lang="en">
                <a:solidFill>
                  <a:schemeClr val="dk1"/>
                </a:solidFill>
              </a:rPr>
              <a:t> licensed by: Google, with: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https://creativecommons.org/licenses/by/3.0/deed.en</a:t>
            </a:r>
            <a:r>
              <a:rPr lang="en">
                <a:solidFill>
                  <a:schemeClr val="dk1"/>
                </a:solidFill>
              </a:rPr>
              <a:t> 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0" name="Shape 10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1" name="Shape 11"/>
          <p:cNvSpPr txBox="1"/>
          <p:nvPr>
            <p:ph type="ctrTitle"/>
          </p:nvPr>
        </p:nvSpPr>
        <p:spPr>
          <a:xfrm>
            <a:off x="648300" y="34045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5" name="Shape 55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841000" y="4025300"/>
            <a:ext cx="7845899" cy="519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360"/>
              </a:spcBef>
              <a:buSzPct val="100000"/>
              <a:buNone/>
              <a:defRPr sz="1200"/>
            </a:lvl1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Empt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2">
            <a:alphaModFix/>
          </a:blip>
          <a:srcRect b="0" l="0" r="0" t="5123"/>
          <a:stretch/>
        </p:blipFill>
        <p:spPr>
          <a:xfrm>
            <a:off x="0" y="0"/>
            <a:ext cx="9144000" cy="42371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>
            <p:ph type="ctrTitle"/>
          </p:nvPr>
        </p:nvSpPr>
        <p:spPr>
          <a:xfrm>
            <a:off x="685800" y="1112103"/>
            <a:ext cx="7772400" cy="16310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rgbClr val="FCAF17"/>
              </a:buClr>
              <a:buNone/>
              <a:defRPr>
                <a:solidFill>
                  <a:srgbClr val="FCAF17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ode block with explana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2">
            <a:alphaModFix/>
          </a:blip>
          <a:srcRect b="0" l="0" r="0" t="75294"/>
          <a:stretch/>
        </p:blipFill>
        <p:spPr>
          <a:xfrm>
            <a:off x="0" y="0"/>
            <a:ext cx="9144000" cy="604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>
            <p:ph type="title"/>
          </p:nvPr>
        </p:nvSpPr>
        <p:spPr>
          <a:xfrm>
            <a:off x="457200" y="27155"/>
            <a:ext cx="8229600" cy="604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buFont typeface="Open Sans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458975" y="2789100"/>
            <a:ext cx="8229600" cy="2144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900"/>
            </a:lvl5pPr>
            <a:lvl6pPr lvl="5" rtl="0">
              <a:spcBef>
                <a:spcPts val="0"/>
              </a:spcBef>
              <a:buSzPct val="100000"/>
              <a:defRPr sz="900"/>
            </a:lvl6pPr>
            <a:lvl7pPr lvl="6" rtl="0">
              <a:spcBef>
                <a:spcPts val="0"/>
              </a:spcBef>
              <a:buSzPct val="100000"/>
              <a:defRPr sz="900"/>
            </a:lvl7pPr>
            <a:lvl8pPr lvl="7" rtl="0">
              <a:spcBef>
                <a:spcPts val="0"/>
              </a:spcBef>
              <a:buSzPct val="100000"/>
              <a:defRPr sz="900"/>
            </a:lvl8pPr>
            <a:lvl9pPr lvl="8" rtl="0">
              <a:spcBef>
                <a:spcPts val="0"/>
              </a:spcBef>
              <a:buSzPct val="100000"/>
              <a:defRPr sz="900"/>
            </a:lvl9pPr>
          </a:lstStyle>
          <a:p/>
        </p:txBody>
      </p:sp>
      <p:sp>
        <p:nvSpPr>
          <p:cNvPr id="71" name="Shape 71"/>
          <p:cNvSpPr txBox="1"/>
          <p:nvPr>
            <p:ph idx="2" type="body"/>
          </p:nvPr>
        </p:nvSpPr>
        <p:spPr>
          <a:xfrm>
            <a:off x="1306275" y="785525"/>
            <a:ext cx="6508199" cy="1877999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1pPr>
            <a:lvl2pPr lvl="1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2pPr>
            <a:lvl3pPr lvl="2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3pPr>
            <a:lvl4pPr lvl="3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4pPr>
            <a:lvl5pPr lvl="4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5pPr>
            <a:lvl6pPr lvl="5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6pPr>
            <a:lvl7pPr lvl="6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7pPr>
            <a:lvl8pPr lvl="7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8pPr>
            <a:lvl9pPr lvl="8" rtl="0">
              <a:spcBef>
                <a:spcPts val="0"/>
              </a:spcBef>
              <a:buSzPct val="100000"/>
              <a:buFont typeface="Consolas"/>
              <a:defRPr sz="1200"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_3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2">
            <a:alphaModFix/>
          </a:blip>
          <a:srcRect b="0" l="0" r="0" t="5123"/>
          <a:stretch/>
        </p:blipFill>
        <p:spPr>
          <a:xfrm>
            <a:off x="0" y="0"/>
            <a:ext cx="9144000" cy="42371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buFont typeface="Open Sans"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buSzPct val="100000"/>
              <a:buFont typeface="Open Sans"/>
              <a:defRPr sz="4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subTitle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rgbClr val="FCAF17"/>
              </a:buClr>
              <a:buNone/>
              <a:defRPr>
                <a:solidFill>
                  <a:srgbClr val="FCAF17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4" name="Shape 14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5" name="Shape 15"/>
          <p:cNvSpPr txBox="1"/>
          <p:nvPr>
            <p:ph type="ctrTitle"/>
          </p:nvPr>
        </p:nvSpPr>
        <p:spPr>
          <a:xfrm>
            <a:off x="648300" y="1583350"/>
            <a:ext cx="3522300" cy="298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6724950" y="3494300"/>
            <a:ext cx="1906199" cy="1031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buClr>
                <a:srgbClr val="FFFFFF"/>
              </a:buClr>
              <a:buSzPct val="1000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+ imag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1892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9" name="Shape 19"/>
          <p:cNvSpPr/>
          <p:nvPr/>
        </p:nvSpPr>
        <p:spPr>
          <a:xfrm>
            <a:off x="-9675" y="-9675"/>
            <a:ext cx="5276875" cy="5167075"/>
          </a:xfrm>
          <a:custGeom>
            <a:pathLst>
              <a:path extrusionOk="0" h="206683" w="211075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0" name="Shape 20"/>
          <p:cNvSpPr txBox="1"/>
          <p:nvPr>
            <p:ph type="title"/>
          </p:nvPr>
        </p:nvSpPr>
        <p:spPr>
          <a:xfrm>
            <a:off x="838309" y="1807900"/>
            <a:ext cx="31481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838250" y="2419350"/>
            <a:ext cx="3148199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big imag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2092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4" name="Shape 24"/>
          <p:cNvSpPr/>
          <p:nvPr/>
        </p:nvSpPr>
        <p:spPr>
          <a:xfrm>
            <a:off x="-19350" y="-9675"/>
            <a:ext cx="3076750" cy="5167075"/>
          </a:xfrm>
          <a:custGeom>
            <a:pathLst>
              <a:path extrusionOk="0" h="206683" w="12307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" name="Shape 25"/>
          <p:cNvSpPr txBox="1"/>
          <p:nvPr>
            <p:ph type="title"/>
          </p:nvPr>
        </p:nvSpPr>
        <p:spPr>
          <a:xfrm>
            <a:off x="609704" y="4116875"/>
            <a:ext cx="1609799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8" name="Shape 2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Shape 29"/>
          <p:cNvSpPr txBox="1"/>
          <p:nvPr/>
        </p:nvSpPr>
        <p:spPr>
          <a:xfrm>
            <a:off x="799645" y="1612074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</a:p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buSzPct val="100000"/>
              <a:buFont typeface="Montserrat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4" name="Shape 34"/>
          <p:cNvSpPr txBox="1"/>
          <p:nvPr>
            <p:ph type="title"/>
          </p:nvPr>
        </p:nvSpPr>
        <p:spPr>
          <a:xfrm>
            <a:off x="838350" y="1807900"/>
            <a:ext cx="5324100" cy="48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8" name="Shape 38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Shape 39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841000" y="24924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3673842" y="2492425"/>
            <a:ext cx="2671800" cy="2433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4" name="Shape 44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5" name="Shape 45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841000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2931574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8" name="Shape 48"/>
          <p:cNvSpPr txBox="1"/>
          <p:nvPr>
            <p:ph idx="3" type="body"/>
          </p:nvPr>
        </p:nvSpPr>
        <p:spPr>
          <a:xfrm>
            <a:off x="5022149" y="2515375"/>
            <a:ext cx="1988699" cy="2410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22860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1" name="Shape 51"/>
          <p:cNvSpPr/>
          <p:nvPr/>
        </p:nvSpPr>
        <p:spPr>
          <a:xfrm>
            <a:off x="0" y="-10437"/>
            <a:ext cx="8229314" cy="5164386"/>
          </a:xfrm>
          <a:custGeom>
            <a:pathLst>
              <a:path extrusionOk="0" h="206122" w="32845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2" name="Shape 52"/>
          <p:cNvSpPr txBox="1"/>
          <p:nvPr>
            <p:ph type="title"/>
          </p:nvPr>
        </p:nvSpPr>
        <p:spPr>
          <a:xfrm>
            <a:off x="841000" y="1884100"/>
            <a:ext cx="4801499" cy="409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6AA84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1884100"/>
            <a:ext cx="5185199" cy="474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rgbClr val="B7B7B7"/>
              </a:buClr>
              <a:buSzPct val="100000"/>
              <a:buFont typeface="Montserrat"/>
              <a:buNone/>
              <a:defRPr b="1" sz="12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2495550"/>
            <a:ext cx="5185199" cy="22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600"/>
              </a:spcBef>
              <a:buClr>
                <a:srgbClr val="999999"/>
              </a:buClr>
              <a:buSzPct val="100000"/>
              <a:buFont typeface="Karla"/>
              <a:buChar char="▸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>
              <a:spcBef>
                <a:spcPts val="480"/>
              </a:spcBef>
              <a:buClr>
                <a:srgbClr val="999999"/>
              </a:buClr>
              <a:buSzPct val="100000"/>
              <a:buFont typeface="Karla"/>
              <a:buChar char="▹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>
              <a:spcBef>
                <a:spcPts val="360"/>
              </a:spcBef>
              <a:buClr>
                <a:srgbClr val="999999"/>
              </a:buClr>
              <a:buSzPct val="100000"/>
              <a:buFont typeface="Karla"/>
              <a:defRPr sz="16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Relationship Id="rId4" Type="http://schemas.openxmlformats.org/officeDocument/2006/relationships/hyperlink" Target="http://ap.pn/2n6EbzK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ap.pn/2dUCoIU" TargetMode="External"/><Relationship Id="rId4" Type="http://schemas.openxmlformats.org/officeDocument/2006/relationships/hyperlink" Target="http://ap.pn/2dUywYh" TargetMode="External"/><Relationship Id="rId5" Type="http://schemas.openxmlformats.org/officeDocument/2006/relationships/hyperlink" Target="http://ap.pn/2n6EbzK" TargetMode="External"/><Relationship Id="rId6" Type="http://schemas.openxmlformats.org/officeDocument/2006/relationships/hyperlink" Target="http://ap.pn/2n5lbBU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ap.pn/2dUyUWJ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ap.pn/2n6EbzK" TargetMode="External"/><Relationship Id="rId4" Type="http://schemas.openxmlformats.org/officeDocument/2006/relationships/hyperlink" Target="http://stackoverflow.com/a/21725061" TargetMode="External"/><Relationship Id="rId5" Type="http://schemas.openxmlformats.org/officeDocument/2006/relationships/hyperlink" Target="http://stackoverflow.com/a/27839301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325" y="4101800"/>
            <a:ext cx="2145725" cy="255224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/>
        </p:nvSpPr>
        <p:spPr>
          <a:xfrm>
            <a:off x="16764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6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Setup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2809775" y="2602350"/>
            <a:ext cx="5743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Open the Slides @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http://ap.pn/2n6EbzK</a:t>
            </a:r>
            <a:r>
              <a:rPr lang="en" sz="2400">
                <a:solidFill>
                  <a:schemeClr val="lt1"/>
                </a:solidFill>
              </a:rPr>
              <a:t> </a:t>
            </a:r>
            <a:r>
              <a:rPr lang="en" sz="2400">
                <a:solidFill>
                  <a:srgbClr val="FFFFFF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Tii3W6t04aUXTx3jtb9AVhTNScWkmLpAjc8qna527PWta3tqyLauVhPZlJ5paNmK3VCRlbTiLYJQyUYSCCXHlPbSw20jzolHJUOPa45T0yeLdx9SJ7xB6BZsQOrZUTC2fddr7KyJoUtFfoopELT7ro3Ocsh-iv9UICbIy1gbgdZRpaVVGfHExZ5JTA7Fi2V52ltV8Mn3OXuUCBjkucS6qTmKBud_r5Lv_T1S-E-bZoIyc8G-Upy27Mob2KTOV69yFlkZmNpT-Q4XpbC5xT5OQWaBIKJtynjDIwqeJoObUOE5voxqZPB2jyuKI6xvgz64ftbqoL0GHmd4jbqFkwnzzZnHkhtrObiGGp_vbD2qi5vEQcl0v-Dz6fJ34IYEnf9rYZaHJLmyDLvVgzDO0eQ4V1ex0XGOvAFgFWQyXAtLaGIj51qhmAZ_xdfci0OL-Q44hKGIxewHoebKYFSMJ8tQEWjLXjZrL0SnS8Hvf-v8uz6LglhHKjJ8aDCXZ4kgPMt0lm0YlP5bQV8VryMe7BXNhU_1Q4hF8PKoWSmfwP0-oHLcMhjkR1qCqCytAUvXkhXO0yzkO_a=w2880-h1598"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ctrTitle"/>
          </p:nvPr>
        </p:nvSpPr>
        <p:spPr>
          <a:xfrm>
            <a:off x="648300" y="3404550"/>
            <a:ext cx="3530700" cy="11819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Congratulations!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Outline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Installation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HAXM (for Windows+Intel)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Emulators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Testing on a real device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Installation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61450" y="1621425"/>
            <a:ext cx="76785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Install the Java JDK 8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http://ap.pn/2dUCoIU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Download, Install and start Studio (with the sdk)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http://ap.pn/2dUywYh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Download, Unzip and Open the Starter Project in Android Studio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http://ap.pn/2n6EbzK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Or clone our repo and checkout the second commit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http://ap.pn/2n5lbBU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 min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JTwcV8OuMZ49T3NupZFOJwQuoQT8L65tE4gPGcxCprcsMRTlVvLVAFefp8m7Crwy9nijrS5ZpMjs6xdw8PGlAp0fw6uj8yqCnvEnHDmX3dLeGT6TWobjacnWi9hhHmpUhJfWz0Yw89R2qqcFLKpRGqB1Bvx69QrzkO7Ji7NO7PBlCA2x56M4UeYLhOGa3EGE7xniqpozSNe_RH2PBITPgHfJ73rIo8SpB-TOAweCTrzzCbVMMBt5OAGbKLIUI72Ks78HCMVTHt3G12lwaZ9gs8Miq7kVuB7v0dlIyvSRaeHlmlbLl4AlRxctfHssZ9MoZIonuQhzAyVQDkTC077KXQhMluuFdPaqiTwYUdY7LKBIP1DfSunzVc3sMrqPWQDjHTqc7U3Eg0zwHGA4D-IJbPOrrksdeGkIXiZw-Mevnt6E82paS_3Jur6seShiLLhDbovpzajvAb-Diy_queZRo5OISJtvXMwb9-7cBcC4TkjzmsCjbg_gx2s0HpQkSqvAEkaRhFPt1ZWo1Uh7YLDdaGDXDG2U1VAtcRalpELbyluKRczVg12hevdWkVP2gSja8QdgN52=w2880-h1598"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75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USB Debugging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838250" y="1621425"/>
            <a:ext cx="70794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you are planning to test on a real device you’ll need to enable USB debugging.</a:t>
            </a:r>
            <a:r>
              <a:rPr lang="en" sz="1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  <a:p>
            <a:pPr indent="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(Here is a video of these steps: </a:t>
            </a: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http://ap.pn/2dUyUWJ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Navigate to your “Settings” app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Scroll down to “About phone”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Tap on the “Build Number” 7 times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Go to “Settings”, scroll down to “Developer options”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“USB Debugging” under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“Developer options”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These steps may differ slightly based on your phone vendor, just Google for “Enable USB Debugging &lt;phone name&gt;”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HAXM (Windows+Intel Only)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252225" y="1469025"/>
            <a:ext cx="78369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Allows your emulator to run faster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Only needed for </a:t>
            </a:r>
            <a:r>
              <a:rPr b="1"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Intel</a:t>
            </a: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processors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Mac &amp; Linux: You’re set!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Steps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Enable Virtualization Technology in your BIOS: </a:t>
            </a:r>
          </a:p>
          <a:p>
            <a:pPr indent="-342900" lvl="1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http://ap.pn/2n6EbzK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Download the HAXM installer in Android Studio’s SDK Manager</a:t>
            </a:r>
          </a:p>
          <a:p>
            <a:pPr indent="-342900" lvl="0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If it fails, </a:t>
            </a: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4"/>
              </a:rPr>
              <a:t>check your Anti-Virus</a:t>
            </a:r>
            <a:r>
              <a:rPr lang="en" sz="1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and </a:t>
            </a:r>
            <a:r>
              <a:rPr lang="en" sz="18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5"/>
              </a:rPr>
              <a:t>make sure Hyper-V is off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Emulators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First download the emulator image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Make sure to set-up HAXM if you have an intel processor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Pick a small form factor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AMD Processor -&gt; Use an ARM ABI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Intel Processor -&gt; Use an x86 ABI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 min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QUdq1prguotmE0Goht218ol-1Ol2bo6QWedOAQhLfCuAngby1qKNeom0x7VNUETCq74s6NDxsSU8Ztw=w2880-h1598-rw"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4" y="0"/>
            <a:ext cx="822960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838350" y="817300"/>
            <a:ext cx="5324100" cy="485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 sz="3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Run the App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838250" y="1621425"/>
            <a:ext cx="6835800" cy="305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Open your project in Android Studio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Start an emulator or connect your device</a:t>
            </a:r>
          </a:p>
          <a:p>
            <a: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Open Sans"/>
            </a:pPr>
            <a:r>
              <a:rPr lang="en" sz="2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Click the run button and select the device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7545648" y="680236"/>
            <a:ext cx="15807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15 min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700" y="3324525"/>
            <a:ext cx="4752324" cy="1249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/>
          <p:nvPr/>
        </p:nvSpPr>
        <p:spPr>
          <a:xfrm>
            <a:off x="3573475" y="3457900"/>
            <a:ext cx="433500" cy="4335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 txBox="1"/>
          <p:nvPr/>
        </p:nvSpPr>
        <p:spPr>
          <a:xfrm>
            <a:off x="4819650" y="4621650"/>
            <a:ext cx="3934200" cy="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Gif on the next slide →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adw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